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t>2/21/2011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t>2/21/2011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t>2/21/2011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t>2/21/2011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t>2/21/2011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t>2/21/2011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t>2/21/2011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t>2/21/2011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t>2/21/2011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t>2/21/2011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t>2/21/2011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t>2/21/2011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584200" y="2843213"/>
            <a:ext cx="623760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6000" dirty="0" smtClean="0">
                <a:latin typeface="Berlin Sans FB" pitchFamily="34" charset="0"/>
              </a:rPr>
              <a:t>GSCE Mathematics</a:t>
            </a:r>
            <a:endParaRPr lang="en-GB" sz="6000" dirty="0">
              <a:latin typeface="Berlin Sans FB" pitchFamily="34" charset="0"/>
            </a:endParaRPr>
          </a:p>
          <a:p>
            <a:r>
              <a:rPr lang="en-GB" sz="6000" dirty="0" smtClean="0">
                <a:latin typeface="Berlin Sans FB" pitchFamily="34" charset="0"/>
              </a:rPr>
              <a:t>Problem Solving</a:t>
            </a:r>
            <a:endParaRPr lang="en-GB" sz="6000" dirty="0">
              <a:latin typeface="Berlin Sans FB" pitchFamily="34" charset="0"/>
            </a:endParaRPr>
          </a:p>
          <a:p>
            <a:endParaRPr lang="en-GB" sz="4400" dirty="0">
              <a:latin typeface="Berlin Sans FB" pitchFamily="34" charset="0"/>
            </a:endParaRPr>
          </a:p>
          <a:p>
            <a:r>
              <a:rPr lang="en-GB" sz="4400" dirty="0" smtClean="0">
                <a:latin typeface="Berlin Sans FB" pitchFamily="34" charset="0"/>
              </a:rPr>
              <a:t>Algebra</a:t>
            </a:r>
            <a:endParaRPr lang="en-GB" sz="4400" dirty="0">
              <a:latin typeface="Berlin Sans FB" pitchFamily="34" charset="0"/>
            </a:endParaRPr>
          </a:p>
          <a:p>
            <a:r>
              <a:rPr lang="en-GB" sz="4400" dirty="0" smtClean="0">
                <a:latin typeface="Berlin Sans FB" pitchFamily="34" charset="0"/>
              </a:rPr>
              <a:t>Higher Tier</a:t>
            </a:r>
            <a:endParaRPr lang="en-GB" sz="44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539750" y="44450"/>
            <a:ext cx="842486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3200" dirty="0">
              <a:latin typeface="Berlin Sans FB" pitchFamily="34" charset="0"/>
            </a:endParaRPr>
          </a:p>
          <a:p>
            <a:r>
              <a:rPr lang="en-GB" sz="3200" dirty="0">
                <a:latin typeface="Berlin Sans FB" pitchFamily="34" charset="0"/>
              </a:rPr>
              <a:t> 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568852" y="4088606"/>
            <a:ext cx="7200900" cy="2363788"/>
            <a:chOff x="971600" y="3717032"/>
            <a:chExt cx="7200287" cy="2362221"/>
          </a:xfrm>
        </p:grpSpPr>
        <p:sp>
          <p:nvSpPr>
            <p:cNvPr id="13" name="Rectangle 2"/>
            <p:cNvSpPr/>
            <p:nvPr/>
          </p:nvSpPr>
          <p:spPr>
            <a:xfrm>
              <a:off x="971600" y="3717032"/>
              <a:ext cx="7200287" cy="2303522"/>
            </a:xfrm>
            <a:prstGeom prst="rect">
              <a:avLst/>
            </a:prstGeom>
            <a:noFill/>
            <a:ln>
              <a:solidFill>
                <a:srgbClr val="00A1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9226" name="TextBox 14"/>
            <p:cNvSpPr txBox="1">
              <a:spLocks noChangeArrowheads="1"/>
            </p:cNvSpPr>
            <p:nvPr/>
          </p:nvSpPr>
          <p:spPr bwMode="auto">
            <a:xfrm>
              <a:off x="1043608" y="3885201"/>
              <a:ext cx="6624736" cy="5228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GB" sz="2800" dirty="0" smtClean="0">
                <a:solidFill>
                  <a:srgbClr val="00A1DA"/>
                </a:solidFill>
                <a:latin typeface="Berlin Sans FB" pitchFamily="34" charset="0"/>
              </a:endParaRPr>
            </a:p>
          </p:txBody>
        </p:sp>
        <p:pic>
          <p:nvPicPr>
            <p:cNvPr id="9227" name="Picture 5" descr="C:\Documents and Settings\catrin.evans\Local Settings\Temporary Internet Files\Content.IE5\Z1RHAY8N\MC900442141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86177" y="5145113"/>
              <a:ext cx="940495" cy="934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7" name="Straight Connector 6"/>
          <p:cNvCxnSpPr/>
          <p:nvPr/>
        </p:nvCxnSpPr>
        <p:spPr>
          <a:xfrm>
            <a:off x="2581052" y="404664"/>
            <a:ext cx="11268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652120" y="404664"/>
            <a:ext cx="1" cy="2448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2581052" y="2837865"/>
            <a:ext cx="478781" cy="150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581052" y="389593"/>
            <a:ext cx="660" cy="2448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1" name="TextBox 9220"/>
          <p:cNvSpPr txBox="1"/>
          <p:nvPr/>
        </p:nvSpPr>
        <p:spPr>
          <a:xfrm>
            <a:off x="6039147" y="1310154"/>
            <a:ext cx="473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 x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9223" name="TextBox 9222"/>
          <p:cNvSpPr txBox="1"/>
          <p:nvPr/>
        </p:nvSpPr>
        <p:spPr>
          <a:xfrm>
            <a:off x="3832396" y="3003292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x</a:t>
            </a:r>
            <a:r>
              <a:rPr lang="en-GB" dirty="0" smtClean="0"/>
              <a:t> - 2</a:t>
            </a:r>
            <a:endParaRPr lang="en-GB" dirty="0"/>
          </a:p>
        </p:txBody>
      </p:sp>
      <p:sp>
        <p:nvSpPr>
          <p:cNvPr id="9225" name="TextBox 9224"/>
          <p:cNvSpPr txBox="1"/>
          <p:nvPr/>
        </p:nvSpPr>
        <p:spPr>
          <a:xfrm>
            <a:off x="3830747" y="1494820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x</a:t>
            </a:r>
            <a:r>
              <a:rPr lang="en-GB" dirty="0" smtClean="0"/>
              <a:t> - 5</a:t>
            </a:r>
            <a:endParaRPr lang="en-GB" dirty="0"/>
          </a:p>
        </p:txBody>
      </p:sp>
      <p:cxnSp>
        <p:nvCxnSpPr>
          <p:cNvPr id="9229" name="Straight Arrow Connector 9228"/>
          <p:cNvCxnSpPr/>
          <p:nvPr/>
        </p:nvCxnSpPr>
        <p:spPr>
          <a:xfrm>
            <a:off x="4515248" y="3181618"/>
            <a:ext cx="113687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31" name="Straight Arrow Connector 9230"/>
          <p:cNvCxnSpPr/>
          <p:nvPr/>
        </p:nvCxnSpPr>
        <p:spPr>
          <a:xfrm flipH="1">
            <a:off x="2581712" y="3181618"/>
            <a:ext cx="127504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33" name="Straight Arrow Connector 9232"/>
          <p:cNvCxnSpPr/>
          <p:nvPr/>
        </p:nvCxnSpPr>
        <p:spPr>
          <a:xfrm flipV="1">
            <a:off x="6228184" y="404664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35" name="Straight Arrow Connector 9234"/>
          <p:cNvCxnSpPr/>
          <p:nvPr/>
        </p:nvCxnSpPr>
        <p:spPr>
          <a:xfrm>
            <a:off x="6228184" y="1710100"/>
            <a:ext cx="0" cy="11428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37" name="Straight Arrow Connector 9236"/>
          <p:cNvCxnSpPr/>
          <p:nvPr/>
        </p:nvCxnSpPr>
        <p:spPr>
          <a:xfrm>
            <a:off x="4179388" y="1710100"/>
            <a:ext cx="0" cy="2661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40" name="Straight Arrow Connector 9239"/>
          <p:cNvCxnSpPr/>
          <p:nvPr/>
        </p:nvCxnSpPr>
        <p:spPr>
          <a:xfrm flipV="1">
            <a:off x="4179387" y="1217821"/>
            <a:ext cx="1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41" name="TextBox 9240"/>
          <p:cNvSpPr txBox="1"/>
          <p:nvPr/>
        </p:nvSpPr>
        <p:spPr>
          <a:xfrm>
            <a:off x="1259632" y="3366284"/>
            <a:ext cx="6508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perimeter of the shape is 54 cm , what length is x ? </a:t>
            </a:r>
            <a:endParaRPr lang="en-GB" dirty="0"/>
          </a:p>
        </p:txBody>
      </p:sp>
      <p:sp>
        <p:nvSpPr>
          <p:cNvPr id="9244" name="Rectangle 9243"/>
          <p:cNvSpPr/>
          <p:nvPr/>
        </p:nvSpPr>
        <p:spPr>
          <a:xfrm>
            <a:off x="3293938" y="4389603"/>
            <a:ext cx="2448272" cy="1577271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461694" y="3999511"/>
            <a:ext cx="7415215" cy="2357454"/>
            <a:chOff x="1547013" y="2758673"/>
            <a:chExt cx="7201523" cy="2356642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547013" y="2758673"/>
              <a:ext cx="7201523" cy="2356642"/>
              <a:chOff x="1691029" y="2758673"/>
              <a:chExt cx="7201523" cy="2356642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1691029" y="2758673"/>
                <a:ext cx="7201523" cy="2356642"/>
              </a:xfrm>
              <a:prstGeom prst="rect">
                <a:avLst/>
              </a:prstGeom>
              <a:solidFill>
                <a:srgbClr val="00A1DA"/>
              </a:solidFill>
              <a:ln>
                <a:solidFill>
                  <a:srgbClr val="00A1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9224" name="TextBox 3"/>
              <p:cNvSpPr txBox="1">
                <a:spLocks noChangeArrowheads="1"/>
              </p:cNvSpPr>
              <p:nvPr/>
            </p:nvSpPr>
            <p:spPr bwMode="auto">
              <a:xfrm>
                <a:off x="6408821" y="2901501"/>
                <a:ext cx="223438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dirty="0" smtClean="0">
                    <a:solidFill>
                      <a:schemeClr val="bg1"/>
                    </a:solidFill>
                    <a:latin typeface="Berlin Sans FB" pitchFamily="34" charset="0"/>
                  </a:rPr>
                  <a:t>Helping hand</a:t>
                </a:r>
                <a:endParaRPr lang="en-GB" sz="2400" dirty="0">
                  <a:solidFill>
                    <a:schemeClr val="bg1"/>
                  </a:solidFill>
                  <a:latin typeface="Berlin Sans FB" pitchFamily="34" charset="0"/>
                </a:endParaRPr>
              </a:p>
            </p:txBody>
          </p:sp>
        </p:grpSp>
        <p:pic>
          <p:nvPicPr>
            <p:cNvPr id="9222" name="Picture 3" descr="C:\Documents and Settings\catrin.evans\Local Settings\Temporary Internet Files\Content.IE5\I5D0OWOK\MM900041058[1].gif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279079">
              <a:off x="7320832" y="3451874"/>
              <a:ext cx="1162050" cy="704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19" name="Straight Connector 18"/>
          <p:cNvCxnSpPr/>
          <p:nvPr/>
        </p:nvCxnSpPr>
        <p:spPr>
          <a:xfrm flipH="1">
            <a:off x="4515249" y="404664"/>
            <a:ext cx="1136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101043" y="2852936"/>
            <a:ext cx="5510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707904" y="404664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16" name="Straight Connector 9215"/>
          <p:cNvCxnSpPr/>
          <p:nvPr/>
        </p:nvCxnSpPr>
        <p:spPr>
          <a:xfrm>
            <a:off x="4515248" y="404664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19" name="Straight Connector 9218"/>
          <p:cNvCxnSpPr/>
          <p:nvPr/>
        </p:nvCxnSpPr>
        <p:spPr>
          <a:xfrm>
            <a:off x="3707904" y="1196752"/>
            <a:ext cx="8059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28" name="Straight Connector 9227"/>
          <p:cNvCxnSpPr/>
          <p:nvPr/>
        </p:nvCxnSpPr>
        <p:spPr>
          <a:xfrm flipV="1">
            <a:off x="3059832" y="2132856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32" name="Straight Connector 9231"/>
          <p:cNvCxnSpPr/>
          <p:nvPr/>
        </p:nvCxnSpPr>
        <p:spPr>
          <a:xfrm>
            <a:off x="3059832" y="2132856"/>
            <a:ext cx="20412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36" name="Straight Connector 9235"/>
          <p:cNvCxnSpPr/>
          <p:nvPr/>
        </p:nvCxnSpPr>
        <p:spPr>
          <a:xfrm flipV="1">
            <a:off x="5101043" y="2132856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52" name="Rectangle 9251"/>
          <p:cNvSpPr/>
          <p:nvPr/>
        </p:nvSpPr>
        <p:spPr>
          <a:xfrm>
            <a:off x="4283968" y="4389603"/>
            <a:ext cx="468213" cy="623573"/>
          </a:xfrm>
          <a:prstGeom prst="rect">
            <a:avLst/>
          </a:prstGeom>
          <a:noFill/>
          <a:ln w="31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53" name="Rectangle 9252"/>
          <p:cNvSpPr/>
          <p:nvPr/>
        </p:nvSpPr>
        <p:spPr>
          <a:xfrm>
            <a:off x="3830747" y="5445224"/>
            <a:ext cx="1338555" cy="521650"/>
          </a:xfrm>
          <a:prstGeom prst="rect">
            <a:avLst/>
          </a:prstGeom>
          <a:noFill/>
          <a:ln w="31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584200" y="933450"/>
            <a:ext cx="8559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3600" u="sng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</p:txBody>
      </p:sp>
      <p:sp>
        <p:nvSpPr>
          <p:cNvPr id="13" name="Rectangle 2"/>
          <p:cNvSpPr/>
          <p:nvPr/>
        </p:nvSpPr>
        <p:spPr>
          <a:xfrm>
            <a:off x="755650" y="188913"/>
            <a:ext cx="1958962" cy="647700"/>
          </a:xfrm>
          <a:prstGeom prst="rect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44" name="Picture 5" descr="C:\Documents and Settings\catrin.evans\Local Settings\Temporary Internet Files\Content.IE5\Z1RHAY8N\MC90044214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8150" y="103188"/>
            <a:ext cx="9413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785786" y="142852"/>
            <a:ext cx="1928733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500" dirty="0" smtClean="0">
                <a:latin typeface="Berlin Sans FB" pitchFamily="34" charset="0"/>
              </a:rPr>
              <a:t>Answer</a:t>
            </a:r>
            <a:endParaRPr lang="en-GB" sz="4500" dirty="0">
              <a:latin typeface="Berlin Sans FB" pitchFamily="34" charset="0"/>
            </a:endParaRPr>
          </a:p>
        </p:txBody>
      </p:sp>
      <p:sp>
        <p:nvSpPr>
          <p:cNvPr id="10246" name="TextBox 5"/>
          <p:cNvSpPr txBox="1">
            <a:spLocks noChangeArrowheads="1"/>
          </p:cNvSpPr>
          <p:nvPr/>
        </p:nvSpPr>
        <p:spPr bwMode="auto">
          <a:xfrm>
            <a:off x="785786" y="1425357"/>
            <a:ext cx="774305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 smtClean="0"/>
              <a:t>Side</a:t>
            </a:r>
            <a:r>
              <a:rPr lang="en-GB" sz="2000" dirty="0" smtClean="0"/>
              <a:t> </a:t>
            </a:r>
            <a:r>
              <a:rPr lang="en-GB" sz="2000" dirty="0" smtClean="0"/>
              <a:t>+ </a:t>
            </a:r>
            <a:r>
              <a:rPr lang="en-GB" sz="2000" dirty="0"/>
              <a:t>S</a:t>
            </a:r>
            <a:r>
              <a:rPr lang="en-GB" sz="2000" dirty="0" smtClean="0"/>
              <a:t>ide</a:t>
            </a:r>
            <a:r>
              <a:rPr lang="en-GB" sz="2000" dirty="0" smtClean="0"/>
              <a:t> </a:t>
            </a:r>
            <a:r>
              <a:rPr lang="en-GB" sz="2000" dirty="0" smtClean="0"/>
              <a:t>= 2x</a:t>
            </a:r>
          </a:p>
          <a:p>
            <a:endParaRPr lang="en-GB" sz="2000" dirty="0"/>
          </a:p>
          <a:p>
            <a:r>
              <a:rPr lang="en-GB" sz="2000" dirty="0" smtClean="0"/>
              <a:t>Six</a:t>
            </a:r>
            <a:r>
              <a:rPr lang="en-GB" sz="2000" dirty="0" smtClean="0"/>
              <a:t> </a:t>
            </a:r>
            <a:r>
              <a:rPr lang="en-GB" sz="2000" dirty="0" smtClean="0"/>
              <a:t>horizontals</a:t>
            </a:r>
            <a:r>
              <a:rPr lang="en-GB" sz="2000" dirty="0" smtClean="0"/>
              <a:t> </a:t>
            </a:r>
            <a:r>
              <a:rPr lang="en-GB" sz="2000" dirty="0" smtClean="0"/>
              <a:t>= 2(x – 2) = 2x – 4</a:t>
            </a:r>
          </a:p>
          <a:p>
            <a:endParaRPr lang="en-GB" sz="2000" dirty="0"/>
          </a:p>
          <a:p>
            <a:r>
              <a:rPr lang="en-GB" sz="2000" dirty="0" smtClean="0"/>
              <a:t>I</a:t>
            </a:r>
            <a:r>
              <a:rPr lang="en-GB" sz="2000" dirty="0" smtClean="0"/>
              <a:t>nside verticals </a:t>
            </a:r>
            <a:r>
              <a:rPr lang="en-GB" sz="2000" dirty="0" smtClean="0"/>
              <a:t>= 2 ( x – (x-5) ) = 10</a:t>
            </a:r>
          </a:p>
          <a:p>
            <a:endParaRPr lang="en-GB" sz="2000" dirty="0"/>
          </a:p>
          <a:p>
            <a:r>
              <a:rPr lang="en-GB" sz="2000" dirty="0" smtClean="0"/>
              <a:t>2x + 2x – 4 + 10 = 54</a:t>
            </a:r>
          </a:p>
          <a:p>
            <a:endParaRPr lang="en-GB" sz="2000" dirty="0"/>
          </a:p>
          <a:p>
            <a:r>
              <a:rPr lang="en-GB" sz="2000" dirty="0"/>
              <a:t> </a:t>
            </a:r>
            <a:r>
              <a:rPr lang="en-GB" sz="2000" dirty="0" smtClean="0"/>
              <a:t>               4x + 6 = 54</a:t>
            </a:r>
          </a:p>
          <a:p>
            <a:r>
              <a:rPr lang="en-GB" sz="2000" dirty="0"/>
              <a:t> </a:t>
            </a:r>
            <a:r>
              <a:rPr lang="en-GB" sz="2000" dirty="0" smtClean="0"/>
              <a:t>                     </a:t>
            </a:r>
          </a:p>
          <a:p>
            <a:r>
              <a:rPr lang="en-GB" sz="2000" dirty="0"/>
              <a:t> </a:t>
            </a:r>
            <a:r>
              <a:rPr lang="en-GB" sz="2000" dirty="0" smtClean="0"/>
              <a:t>                      4x = 48 </a:t>
            </a:r>
          </a:p>
          <a:p>
            <a:endParaRPr lang="en-GB" sz="2000" dirty="0"/>
          </a:p>
          <a:p>
            <a:r>
              <a:rPr lang="en-GB" sz="2000" dirty="0" smtClean="0"/>
              <a:t>                        x  = 12 cm</a:t>
            </a:r>
          </a:p>
          <a:p>
            <a:endParaRPr lang="en-GB" sz="2000" dirty="0"/>
          </a:p>
          <a:p>
            <a:endParaRPr lang="en-GB" sz="2000" dirty="0" smtClean="0"/>
          </a:p>
          <a:p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167</TotalTime>
  <Words>87</Words>
  <Application>Microsoft Office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galozc</dc:creator>
  <cp:lastModifiedBy>Julie</cp:lastModifiedBy>
  <cp:revision>12</cp:revision>
  <dcterms:created xsi:type="dcterms:W3CDTF">2011-02-03T11:08:00Z</dcterms:created>
  <dcterms:modified xsi:type="dcterms:W3CDTF">2011-02-21T17:29:28Z</dcterms:modified>
</cp:coreProperties>
</file>